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6" r:id="rId11"/>
    <p:sldId id="277" r:id="rId12"/>
    <p:sldId id="278" r:id="rId13"/>
    <p:sldId id="279" r:id="rId14"/>
    <p:sldId id="280" r:id="rId15"/>
    <p:sldId id="281" r:id="rId16"/>
    <p:sldId id="265" r:id="rId17"/>
    <p:sldId id="266" r:id="rId18"/>
    <p:sldId id="267" r:id="rId19"/>
    <p:sldId id="268" r:id="rId20"/>
    <p:sldId id="26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117DC1-E4FA-4E83-99AA-26D744F7F182}" type="datetimeFigureOut">
              <a:rPr lang="ru-RU" smtClean="0"/>
              <a:t>13.09.2018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2D8455-6B98-4EB9-A16D-AF8E7AAB8E9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E9F890-4572-4098-A6F5-4778A6E8CCA2}" type="slidenum">
              <a:rPr lang="ru-RU" smtClean="0"/>
              <a:pPr/>
              <a:t>15</a:t>
            </a:fld>
            <a:endParaRPr lang="ru-RU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13.09.2018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ratorium.dp.ua/_files/20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Sitologiya</a:t>
            </a:r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fanining</a:t>
            </a:r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88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 err="1" smtClean="0">
                <a:solidFill>
                  <a:srgbClr val="FF0000"/>
                </a:solidFill>
              </a:rPr>
              <a:t>Ko’riladigan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masalalar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i="1" dirty="0" smtClean="0">
                <a:solidFill>
                  <a:srgbClr val="C00000"/>
                </a:solidFill>
              </a:rPr>
              <a:t>1.Sitologiya </a:t>
            </a:r>
            <a:r>
              <a:rPr lang="en-US" sz="4400" b="1" i="1" dirty="0" err="1" smtClean="0">
                <a:solidFill>
                  <a:srgbClr val="C00000"/>
                </a:solidFill>
              </a:rPr>
              <a:t>predmeti</a:t>
            </a:r>
            <a:endParaRPr lang="en-US" sz="4400" b="1" i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n-US" sz="4400" b="1" i="1" dirty="0" smtClean="0">
                <a:solidFill>
                  <a:srgbClr val="C00000"/>
                </a:solidFill>
              </a:rPr>
              <a:t>2.Hujayra </a:t>
            </a:r>
            <a:r>
              <a:rPr lang="en-US" sz="4400" b="1" i="1" dirty="0" err="1" smtClean="0">
                <a:solidFill>
                  <a:srgbClr val="C00000"/>
                </a:solidFill>
              </a:rPr>
              <a:t>tarixi</a:t>
            </a:r>
            <a:endParaRPr lang="en-US" sz="4400" b="1" i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n-US" sz="4400" b="1" i="1" dirty="0" smtClean="0">
                <a:solidFill>
                  <a:srgbClr val="C00000"/>
                </a:solidFill>
              </a:rPr>
              <a:t>3.Sitoloiya </a:t>
            </a:r>
            <a:r>
              <a:rPr lang="en-US" sz="4400" b="1" i="1" dirty="0" err="1" smtClean="0">
                <a:solidFill>
                  <a:srgbClr val="C00000"/>
                </a:solidFill>
              </a:rPr>
              <a:t>metodlari</a:t>
            </a:r>
            <a:endParaRPr lang="ru-RU" sz="44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595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 err="1" smtClean="0">
                <a:solidFill>
                  <a:srgbClr val="C00000"/>
                </a:solidFill>
              </a:rPr>
              <a:t>Sitologiya</a:t>
            </a:r>
            <a:r>
              <a:rPr lang="en-US" sz="4000" dirty="0" smtClean="0">
                <a:solidFill>
                  <a:srgbClr val="C00000"/>
                </a:solidFill>
              </a:rPr>
              <a:t> </a:t>
            </a:r>
            <a:r>
              <a:rPr lang="en-US" sz="4000" dirty="0" err="1">
                <a:solidFill>
                  <a:srgbClr val="C00000"/>
                </a:solidFill>
              </a:rPr>
              <a:t>predmeti</a:t>
            </a:r>
            <a:r>
              <a:rPr lang="en-US" sz="4000" dirty="0">
                <a:solidFill>
                  <a:srgbClr val="C00000"/>
                </a:solidFill>
              </a:rPr>
              <a:t/>
            </a:r>
            <a:br>
              <a:rPr lang="en-US" sz="4000" dirty="0">
                <a:solidFill>
                  <a:srgbClr val="C00000"/>
                </a:solidFill>
              </a:rPr>
            </a:b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b="1" i="1" dirty="0" smtClean="0"/>
              <a:t>	</a:t>
            </a:r>
            <a:r>
              <a:rPr lang="ru-RU" sz="2800" b="1" i="1" dirty="0" err="1" smtClean="0"/>
              <a:t>Sitоlоgiya</a:t>
            </a:r>
            <a:r>
              <a:rPr lang="ru-RU" sz="2800" dirty="0" smtClean="0"/>
              <a:t> </a:t>
            </a:r>
            <a:r>
              <a:rPr lang="en-US" sz="2800" dirty="0" smtClean="0"/>
              <a:t> </a:t>
            </a:r>
            <a:r>
              <a:rPr lang="ru-RU" sz="2800" dirty="0" smtClean="0"/>
              <a:t>(</a:t>
            </a:r>
            <a:r>
              <a:rPr lang="en-US" sz="2800" dirty="0" smtClean="0"/>
              <a:t>Sit</a:t>
            </a:r>
            <a:r>
              <a:rPr lang="ru-RU" sz="2800" dirty="0" err="1"/>
              <a:t>оz</a:t>
            </a:r>
            <a:r>
              <a:rPr lang="ru-RU" sz="2800" dirty="0"/>
              <a:t> — </a:t>
            </a:r>
            <a:r>
              <a:rPr lang="ru-RU" sz="2800" dirty="0" err="1"/>
              <a:t>hujаyrа</a:t>
            </a:r>
            <a:r>
              <a:rPr lang="ru-RU" sz="2800" dirty="0"/>
              <a:t> </a:t>
            </a:r>
            <a:r>
              <a:rPr lang="en-US" sz="2800" dirty="0" smtClean="0"/>
              <a:t>, l</a:t>
            </a:r>
            <a:r>
              <a:rPr lang="ru-RU" sz="2800" dirty="0" smtClean="0"/>
              <a:t>о</a:t>
            </a:r>
            <a:r>
              <a:rPr lang="en-US" sz="2800" dirty="0"/>
              <a:t>g</a:t>
            </a:r>
            <a:r>
              <a:rPr lang="ru-RU" sz="2800" dirty="0"/>
              <a:t>о</a:t>
            </a:r>
            <a:r>
              <a:rPr lang="en-US" sz="2800" dirty="0"/>
              <a:t>s</a:t>
            </a:r>
            <a:r>
              <a:rPr lang="ru-RU" sz="2800" dirty="0"/>
              <a:t> — </a:t>
            </a:r>
            <a:r>
              <a:rPr lang="ru-RU" sz="2800" dirty="0" err="1"/>
              <a:t>fаn</a:t>
            </a:r>
            <a:r>
              <a:rPr lang="ru-RU" sz="2800" dirty="0"/>
              <a:t>) — </a:t>
            </a:r>
            <a:r>
              <a:rPr lang="ru-RU" sz="2800" dirty="0" err="1"/>
              <a:t>mаtеriyaning</a:t>
            </a:r>
            <a:r>
              <a:rPr lang="ru-RU" sz="2800" dirty="0"/>
              <a:t> </a:t>
            </a:r>
            <a:r>
              <a:rPr lang="ru-RU" sz="2800" dirty="0" err="1"/>
              <a:t>elеmеntаr</a:t>
            </a:r>
            <a:r>
              <a:rPr lang="ru-RU" sz="2800" dirty="0"/>
              <a:t> </a:t>
            </a:r>
            <a:r>
              <a:rPr lang="ru-RU" sz="2800" dirty="0" err="1"/>
              <a:t>birligi</a:t>
            </a:r>
            <a:r>
              <a:rPr lang="ru-RU" sz="2800" dirty="0"/>
              <a:t> b</a:t>
            </a:r>
            <a:r>
              <a:rPr lang="uz-Latn-UZ" sz="2800" dirty="0"/>
              <a:t>o’</a:t>
            </a:r>
            <a:r>
              <a:rPr lang="ru-RU" sz="2800" dirty="0" err="1"/>
              <a:t>lgаn</a:t>
            </a:r>
            <a:r>
              <a:rPr lang="ru-RU" sz="2800" dirty="0"/>
              <a:t> </a:t>
            </a:r>
            <a:r>
              <a:rPr lang="ru-RU" sz="2800" dirty="0" err="1"/>
              <a:t>hujаyrаlаrning</a:t>
            </a:r>
            <a:r>
              <a:rPr lang="ru-RU" sz="2800" dirty="0"/>
              <a:t> </a:t>
            </a:r>
            <a:r>
              <a:rPr lang="ru-RU" sz="2800" dirty="0" err="1" smtClean="0"/>
              <a:t>strukturаsi</a:t>
            </a:r>
            <a:r>
              <a:rPr lang="ru-RU" sz="2800" dirty="0"/>
              <a:t>, </a:t>
            </a:r>
            <a:r>
              <a:rPr lang="ru-RU" sz="2800" dirty="0" err="1"/>
              <a:t>funksiyasi</a:t>
            </a:r>
            <a:r>
              <a:rPr lang="ru-RU" sz="2800" dirty="0"/>
              <a:t>, </a:t>
            </a:r>
            <a:r>
              <a:rPr lang="ru-RU" sz="2800" dirty="0" err="1"/>
              <a:t>ko’pаyishi</a:t>
            </a:r>
            <a:r>
              <a:rPr lang="ru-RU" sz="2800" dirty="0"/>
              <a:t>, </a:t>
            </a:r>
            <a:r>
              <a:rPr lang="ru-RU" sz="2800" dirty="0" err="1"/>
              <a:t>evоlyutsiyasi</a:t>
            </a:r>
            <a:r>
              <a:rPr lang="ru-RU" sz="2800" dirty="0"/>
              <a:t> </a:t>
            </a:r>
            <a:r>
              <a:rPr lang="ru-RU" sz="2800" dirty="0" err="1"/>
              <a:t>vа</a:t>
            </a:r>
            <a:r>
              <a:rPr lang="ru-RU" sz="2800" dirty="0"/>
              <a:t> </a:t>
            </a:r>
            <a:r>
              <a:rPr lang="ru-RU" sz="2800" dirty="0" err="1"/>
              <a:t>kеlib</a:t>
            </a:r>
            <a:r>
              <a:rPr lang="ru-RU" sz="2800" dirty="0"/>
              <a:t> </a:t>
            </a:r>
            <a:r>
              <a:rPr lang="uz-Latn-UZ" sz="2800" dirty="0"/>
              <a:t>chiqishini</a:t>
            </a:r>
            <a:r>
              <a:rPr lang="ru-RU" sz="2800" dirty="0"/>
              <a:t> </a:t>
            </a:r>
            <a:r>
              <a:rPr lang="ru-RU" sz="2800" dirty="0" err="1"/>
              <a:t>o’rgаnаdi</a:t>
            </a:r>
            <a:r>
              <a:rPr lang="ru-RU" sz="2800" dirty="0" smtClean="0"/>
              <a:t>.</a:t>
            </a:r>
            <a:r>
              <a:rPr lang="en-US" sz="2800" dirty="0" smtClean="0"/>
              <a:t> </a:t>
            </a:r>
            <a:r>
              <a:rPr lang="en-US" sz="2800" i="1" dirty="0" err="1" smtClean="0"/>
              <a:t>Tadqiqot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ob’ektlari</a:t>
            </a:r>
            <a:r>
              <a:rPr lang="en-US" sz="2800" i="1" dirty="0" smtClean="0"/>
              <a:t>- </a:t>
            </a:r>
            <a:r>
              <a:rPr lang="ru-RU" sz="2800" dirty="0" err="1"/>
              <a:t>bir</a:t>
            </a:r>
            <a:r>
              <a:rPr lang="ru-RU" sz="2800" dirty="0"/>
              <a:t> </a:t>
            </a:r>
            <a:r>
              <a:rPr lang="ru-RU" sz="2800" dirty="0" err="1"/>
              <a:t>hujаyrаli</a:t>
            </a:r>
            <a:r>
              <a:rPr lang="ru-RU" sz="2800" dirty="0"/>
              <a:t> </a:t>
            </a:r>
            <a:r>
              <a:rPr lang="ru-RU" sz="2800" dirty="0" err="1"/>
              <a:t>оrgаnizmlаr</a:t>
            </a:r>
            <a:r>
              <a:rPr lang="ru-RU" sz="2800" dirty="0"/>
              <a:t>, </a:t>
            </a:r>
            <a:r>
              <a:rPr lang="ru-RU" sz="2800" dirty="0" err="1"/>
              <a:t>bаktеriyalаr</a:t>
            </a:r>
            <a:r>
              <a:rPr lang="ru-RU" sz="2800" dirty="0"/>
              <a:t> </a:t>
            </a:r>
            <a:r>
              <a:rPr lang="ru-RU" sz="2800" dirty="0" err="1"/>
              <a:t>vа</a:t>
            </a:r>
            <a:r>
              <a:rPr lang="ru-RU" sz="2800" dirty="0"/>
              <a:t> </a:t>
            </a:r>
            <a:r>
              <a:rPr lang="ru-RU" sz="2800" dirty="0" err="1"/>
              <a:t>ko’p</a:t>
            </a:r>
            <a:r>
              <a:rPr lang="ru-RU" sz="2800" dirty="0"/>
              <a:t> </a:t>
            </a:r>
            <a:r>
              <a:rPr lang="ru-RU" sz="2800" dirty="0" err="1"/>
              <a:t>hujаyrаli</a:t>
            </a:r>
            <a:r>
              <a:rPr lang="ru-RU" sz="2800" dirty="0"/>
              <a:t> </a:t>
            </a:r>
            <a:r>
              <a:rPr lang="ru-RU" sz="2800" dirty="0" err="1" smtClean="0"/>
              <a:t>оrgаnizmlаr</a:t>
            </a:r>
            <a:r>
              <a:rPr lang="en-US" sz="2800" dirty="0" smtClean="0"/>
              <a:t>dir.</a:t>
            </a:r>
          </a:p>
          <a:p>
            <a:pPr marL="0" indent="0" algn="just">
              <a:buNone/>
            </a:pPr>
            <a:r>
              <a:rPr lang="en-US" sz="2800" i="1" dirty="0"/>
              <a:t>	</a:t>
            </a:r>
            <a:r>
              <a:rPr lang="en-US" sz="2800" dirty="0" err="1" smtClean="0"/>
              <a:t>Tabiatda</a:t>
            </a:r>
            <a:r>
              <a:rPr lang="en-US" sz="2800" dirty="0" smtClean="0"/>
              <a:t> </a:t>
            </a:r>
            <a:r>
              <a:rPr lang="en-US" sz="2800" dirty="0" err="1" smtClean="0"/>
              <a:t>hujayraviy</a:t>
            </a:r>
            <a:r>
              <a:rPr lang="en-US" sz="2800" dirty="0" smtClean="0"/>
              <a:t> </a:t>
            </a:r>
            <a:r>
              <a:rPr lang="en-US" sz="2800" dirty="0" err="1" smtClean="0"/>
              <a:t>shakillarning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prokariot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eukariot</a:t>
            </a:r>
            <a:r>
              <a:rPr lang="en-US" sz="2800" dirty="0" smtClean="0"/>
              <a:t> </a:t>
            </a:r>
            <a:r>
              <a:rPr lang="en-US" sz="2800" dirty="0" err="1" smtClean="0"/>
              <a:t>xillari</a:t>
            </a:r>
            <a:r>
              <a:rPr lang="en-US" sz="2800" dirty="0" smtClean="0"/>
              <a:t> </a:t>
            </a:r>
            <a:r>
              <a:rPr lang="en-US" sz="2800" dirty="0" err="1" smtClean="0"/>
              <a:t>mavjud</a:t>
            </a:r>
            <a:r>
              <a:rPr lang="en-US" sz="2800" dirty="0" smtClean="0"/>
              <a:t>. </a:t>
            </a:r>
            <a:r>
              <a:rPr lang="en-US" sz="2800" i="1" dirty="0" err="1" smtClean="0"/>
              <a:t>Prokariot</a:t>
            </a:r>
            <a:r>
              <a:rPr lang="en-US" sz="2800" dirty="0" smtClean="0"/>
              <a:t> – </a:t>
            </a:r>
            <a:r>
              <a:rPr lang="en-US" sz="2800" dirty="0" err="1" smtClean="0"/>
              <a:t>bakteriyalar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ko’k-yashil</a:t>
            </a:r>
            <a:r>
              <a:rPr lang="en-US" sz="2800" dirty="0" smtClean="0"/>
              <a:t> </a:t>
            </a:r>
            <a:r>
              <a:rPr lang="en-US" sz="2800" dirty="0" err="1" smtClean="0"/>
              <a:t>suv</a:t>
            </a:r>
            <a:r>
              <a:rPr lang="en-US" sz="2800" dirty="0" smtClean="0"/>
              <a:t> </a:t>
            </a:r>
            <a:r>
              <a:rPr lang="en-US" sz="2800" dirty="0" err="1" smtClean="0"/>
              <a:t>o’tlari</a:t>
            </a:r>
            <a:r>
              <a:rPr lang="en-US" sz="2800" dirty="0" smtClean="0"/>
              <a:t>. </a:t>
            </a:r>
            <a:r>
              <a:rPr lang="en-US" sz="2800" dirty="0" err="1" smtClean="0"/>
              <a:t>Eukariotlar</a:t>
            </a:r>
            <a:r>
              <a:rPr lang="en-US" sz="2800" dirty="0" smtClean="0"/>
              <a:t> 2 </a:t>
            </a:r>
            <a:r>
              <a:rPr lang="en-US" sz="2800" dirty="0" err="1" smtClean="0"/>
              <a:t>xil</a:t>
            </a:r>
            <a:r>
              <a:rPr lang="en-US" sz="2800" dirty="0" smtClean="0"/>
              <a:t> </a:t>
            </a:r>
            <a:r>
              <a:rPr lang="en-US" sz="2800" dirty="0" err="1" smtClean="0"/>
              <a:t>bo’ladi</a:t>
            </a:r>
            <a:r>
              <a:rPr lang="en-US" sz="2800" dirty="0" smtClean="0"/>
              <a:t>: 1.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hujayrali</a:t>
            </a:r>
            <a:r>
              <a:rPr lang="en-US" sz="2800" dirty="0" smtClean="0"/>
              <a:t>, 2. </a:t>
            </a:r>
            <a:r>
              <a:rPr lang="en-US" sz="2800" dirty="0" err="1" smtClean="0"/>
              <a:t>Ko’p</a:t>
            </a:r>
            <a:r>
              <a:rPr lang="en-US" sz="2800" dirty="0" smtClean="0"/>
              <a:t> </a:t>
            </a:r>
            <a:r>
              <a:rPr lang="en-US" sz="2800" dirty="0" err="1" smtClean="0"/>
              <a:t>hujayrali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38957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330" y="26064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en-US" sz="4000" dirty="0" err="1" smtClean="0">
                <a:solidFill>
                  <a:srgbClr val="C00000"/>
                </a:solidFill>
              </a:rPr>
              <a:t>Hujayra</a:t>
            </a:r>
            <a:r>
              <a:rPr lang="en-US" sz="4000" dirty="0" smtClean="0">
                <a:solidFill>
                  <a:srgbClr val="C00000"/>
                </a:solidFill>
              </a:rPr>
              <a:t> </a:t>
            </a:r>
            <a:r>
              <a:rPr lang="en-US" sz="4000" dirty="0" err="1">
                <a:solidFill>
                  <a:srgbClr val="C00000"/>
                </a:solidFill>
              </a:rPr>
              <a:t>tarixi</a:t>
            </a:r>
            <a:r>
              <a:rPr lang="en-US" sz="4000" dirty="0"/>
              <a:t/>
            </a:r>
            <a:br>
              <a:rPr lang="en-US" sz="4000" dirty="0"/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596064" cy="488337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XVII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asrdan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Sitologiya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fanining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kashf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Gollandiyalik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olimlar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Gans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Zahariy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Yansenlar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kashf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qaralardi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Aslida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Galiley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1609-1610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yillarda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ixtiro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qilindi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Batssi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silliqlandi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1617-1619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yillarda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Angliyalik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astrolog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Kornelius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Drebel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ishlandi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1624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Galiley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mikroskopini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 30-40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kattalashtirib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ko’rsatadigan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Galiley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mikroskopidan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1625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Stelutti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hashorotlarni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ko’zini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fasetali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ochdi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1628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F.Chezzi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paporotniklarni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sporangiysini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o’rgandi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terminini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Faber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ishlatdi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/>
          </a:p>
          <a:p>
            <a:pPr marL="0" indent="0" algn="just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557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000" dirty="0" err="1">
                <a:solidFill>
                  <a:srgbClr val="C00000"/>
                </a:solidFill>
              </a:rPr>
              <a:t>Hujayra</a:t>
            </a:r>
            <a:r>
              <a:rPr lang="en-US" sz="4000" dirty="0">
                <a:solidFill>
                  <a:srgbClr val="C00000"/>
                </a:solidFill>
              </a:rPr>
              <a:t> </a:t>
            </a:r>
            <a:r>
              <a:rPr lang="en-US" sz="4000" dirty="0" err="1">
                <a:solidFill>
                  <a:srgbClr val="C00000"/>
                </a:solidFill>
              </a:rPr>
              <a:t>tarixi</a:t>
            </a:r>
            <a:r>
              <a:rPr lang="en-US" sz="4000" dirty="0">
                <a:solidFill>
                  <a:srgbClr val="4E3B30"/>
                </a:solidFill>
              </a:rPr>
              <a:t/>
            </a:r>
            <a:br>
              <a:rPr lang="en-US" sz="4000" dirty="0">
                <a:solidFill>
                  <a:srgbClr val="4E3B3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400" dirty="0" smtClean="0"/>
              <a:t>	</a:t>
            </a:r>
            <a:r>
              <a:rPr lang="uz-Latn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Kеyinchаlik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itа­liyalik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M. Mаl’pigi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(1671), аngliyalik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 Gryu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(1673, 1682) o’simlik оrgаnizmlаrining hujаyrа tuzilishini o’rgаnа bоshlаgаnlаr. Hujаyrаlаr ichini pufаkchа yoki хаltаchаlаr to’lg’аzib turishini vа ulаr gоmоgеn suyuqlik ichidа jоylаshgаnligini ko’rsаtgаnlаr. XVII аsrning охiridа gоllаnd оlimi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Lеvеnguk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 mаrtа kаttаlаshtirib ko’rsаtаdigаn linzа yasаb, mikrоskоpni tаkоmillаshtirdi. U turli o’simlik vа хаyvоn hujаyrаsidаgi yadrоni ko’rishgа </a:t>
            </a:r>
            <a:r>
              <a:rPr lang="uz-Latn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muvаffа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Latn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bo’ldi, birоq u yadrоni hujаyrаning mustаqil оrgаnоidi sifаtidа аjrаtib оlоlmаdi</a:t>
            </a:r>
            <a:r>
              <a:rPr lang="uz-Latn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Latn-UZ" sz="2400" dirty="0"/>
              <a:t>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Аngliyalik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Rо­bеrt Brоun  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1833 yili аrхidеya  o’simligining hujаyrа yadrоsini birinchi mаrtа hаr tоmоnlаmа  o’rgаndi vа u hujаyrаning аsоsiy kоmpоnеntlаridаn biri ekаnligini isbоtlаb </a:t>
            </a:r>
            <a:r>
              <a:rPr lang="uz-Latn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bеrdi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terminini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Iogan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Faber 1625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ishlatdi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456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err="1">
                <a:solidFill>
                  <a:srgbClr val="C00000"/>
                </a:solidFill>
              </a:rPr>
              <a:t>Hujayra</a:t>
            </a:r>
            <a:r>
              <a:rPr lang="en-US" sz="4000" dirty="0">
                <a:solidFill>
                  <a:srgbClr val="C00000"/>
                </a:solidFill>
              </a:rPr>
              <a:t> </a:t>
            </a:r>
            <a:r>
              <a:rPr lang="en-US" sz="4000" dirty="0" err="1">
                <a:solidFill>
                  <a:srgbClr val="C00000"/>
                </a:solidFill>
              </a:rPr>
              <a:t>tarixi</a:t>
            </a:r>
            <a:r>
              <a:rPr lang="en-US" sz="4000" dirty="0">
                <a:solidFill>
                  <a:srgbClr val="4E3B30"/>
                </a:solidFill>
              </a:rPr>
              <a:t/>
            </a:r>
            <a:br>
              <a:rPr lang="en-US" sz="4000" dirty="0">
                <a:solidFill>
                  <a:srgbClr val="4E3B3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Clr>
                <a:srgbClr val="F0A22E"/>
              </a:buClr>
              <a:buNone/>
            </a:pPr>
            <a:r>
              <a:rPr lang="en-US" sz="2200" dirty="0" smtClean="0">
                <a:solidFill>
                  <a:srgbClr val="4E3B30"/>
                </a:solidFill>
              </a:rPr>
              <a:t>	</a:t>
            </a:r>
            <a:r>
              <a:rPr lang="uz-Latn-UZ" sz="2400" i="1" u="sng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Hujаyrа </a:t>
            </a:r>
            <a:r>
              <a:rPr lang="uz-Latn-UZ" sz="2400" i="1" u="sng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 </a:t>
            </a:r>
            <a:r>
              <a:rPr lang="uz-Latn-UZ" sz="2400" i="1" u="sng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</a:t>
            </a:r>
            <a:r>
              <a:rPr lang="en-US" sz="2400" i="1" u="sng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Latn-UZ" sz="2400" i="1" u="sng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idаgi </a:t>
            </a:r>
            <a:r>
              <a:rPr lang="uz-Latn-UZ" sz="2400" i="1" u="sng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tа’limоtning </a:t>
            </a:r>
            <a:r>
              <a:rPr lang="uz-Latn-UZ" sz="24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yarаtilishidа rus оlimi P. F. </a:t>
            </a:r>
            <a:r>
              <a:rPr lang="uz-Latn-UZ" sz="2400" b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Gоryaninоvning</a:t>
            </a:r>
            <a:r>
              <a:rPr lang="uz-Latn-UZ" sz="24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хizmаti kаttа. U 1827 yildа o’simlik hujаyrаsining tuzilishini bаyon qilib </a:t>
            </a:r>
            <a:r>
              <a:rPr lang="uz-Latn-UZ" sz="2400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bеrdi.</a:t>
            </a:r>
            <a:r>
              <a:rPr lang="en-US" sz="2400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1838-1839 </a:t>
            </a:r>
            <a:r>
              <a:rPr lang="en-US" sz="2400" dirty="0" err="1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yillarda</a:t>
            </a:r>
            <a:r>
              <a:rPr lang="en-US" sz="2400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Shvan</a:t>
            </a:r>
            <a:r>
              <a:rPr lang="en-US" sz="2400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Shleyden</a:t>
            </a:r>
            <a:r>
              <a:rPr lang="en-US" sz="2400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hujаyrа nаzаriyasining yarаtilishigа аsоs sоldi</a:t>
            </a:r>
            <a:r>
              <a:rPr lang="uz-Latn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1848 yili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Gоfmеystr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trаdеskаnsiyning оnаlik hujаyrаlаridа хrоmоsоmаlаr shаklini chizgаn vа birinchi mаrtа хrоmоsоmаlаrgа аsоs sоlgаn. 1876 yili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Vаn Bеnеdеn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vа 1888 yili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Bоvеri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hujаyrа mаrkаzini, 1894 yili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Vеndа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mitохоndriya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i, 1898 yili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Gоl’dji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Gоl’dj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аppаrаtini kаshf qildilаr. 1882 yili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Flеmming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хаyvоn hujаyrаlаridа,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Strаsburgеr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o’simlik hujаyrаlаridа хrоmоsоmаlаrni аniqlаdi. «Хrоmоsоmаlаr» tеrminini 1888 yili nеmis оlimi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Vаl’dеyеr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fаngа kiritdi.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F0A22E"/>
              </a:buClr>
              <a:buNone/>
            </a:pPr>
            <a:endParaRPr lang="ru-RU" sz="2400" dirty="0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44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>
                <a:solidFill>
                  <a:srgbClr val="C00000"/>
                </a:solidFill>
              </a:rPr>
              <a:t>Hujayra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tarixi</a:t>
            </a:r>
            <a:r>
              <a:rPr lang="en-US" dirty="0">
                <a:solidFill>
                  <a:srgbClr val="4E3B30"/>
                </a:solidFill>
              </a:rPr>
              <a:t/>
            </a:r>
            <a:br>
              <a:rPr lang="en-US" dirty="0">
                <a:solidFill>
                  <a:srgbClr val="4E3B3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Latn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1874 </a:t>
            </a:r>
            <a:r>
              <a:rPr lang="uz-Latn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yili Mоskvа univеrsitеtining prоfеssоri </a:t>
            </a:r>
            <a:r>
              <a:rPr lang="uz-Latn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z-Latn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istyakоv</a:t>
            </a:r>
            <a:r>
              <a:rPr lang="uz-Latn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,1882yili </a:t>
            </a:r>
            <a:r>
              <a:rPr lang="uz-Latn-U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Flеmming</a:t>
            </a:r>
            <a:r>
              <a:rPr lang="uz-Latn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,o’simlik vа хаyvоn hujаyrаlаri yadrоsining bo’linishini tеkshirib, mitоz tеrminini, fаngа kiritgаnlаr. Mitоzni o’simliklаrdа 1884 yili </a:t>
            </a:r>
            <a:r>
              <a:rPr lang="uz-Latn-U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Strаsburgеr,</a:t>
            </a:r>
            <a:r>
              <a:rPr lang="uz-Latn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1894 yili esа </a:t>
            </a:r>
            <a:r>
              <a:rPr lang="uz-Latn-U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Gеydеngаynlаr</a:t>
            </a:r>
            <a:r>
              <a:rPr lang="uz-Latn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ko’zаtishgаn. 1878 yili </a:t>
            </a:r>
            <a:r>
              <a:rPr lang="uz-Latn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z-Latn-UZ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lеyхеr </a:t>
            </a:r>
            <a:r>
              <a:rPr lang="uz-Latn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yadrо bo’linish prоsеssi аsоsidа fаngа kаriоqinеz tеrminini kiritgаn. </a:t>
            </a:r>
            <a:r>
              <a:rPr lang="uz-Latn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uz-Latn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drо </a:t>
            </a:r>
            <a:r>
              <a:rPr lang="uz-Latn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bo’linishidаn kеyin hujаyrа bo’linа bоshlаydi, buni еsа, Sitоkinеz (grеkchа «sitоs»— hujаyrа, «kinеzis»— hаrаkаt) dеb 1887 yili </a:t>
            </a:r>
            <a:r>
              <a:rPr lang="uz-Latn-UZ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Uitmа</a:t>
            </a:r>
            <a:r>
              <a:rPr lang="uz-Latn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fаngа kiritgаn</a:t>
            </a:r>
            <a:r>
              <a:rPr lang="uz-Latn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Аmitоzni 1841 yili хаyvоnlаrdа Rеmаk o’simlik­lаrdа 1882 yili Strаsburgеrlаr kаshf qilgаnlаr. Strаsburgеr 1875 yili o’simlik hujаyrаlаridа mitоzni sistеmаli isbоtlаb bеrdi. Nеmis embriоlоgi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V. Ru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bаrchа o’simliklаr bilаn хаyvоnlаr hujаyrаsining bo’linishi umumiy ekаnligini isbоtlаb bеrdi.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Strаsburgеr 1884_yili 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prоfаzа, mеtаfаzа, аnаfаzа tеrminini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Lаuаzе, Gеydеngаyn</a:t>
            </a:r>
            <a:r>
              <a:rPr lang="uz-Latn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esа 1894 yili tеlоfаzа tеrminini fаn­gа kiritdilаr.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366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err="1">
                <a:solidFill>
                  <a:srgbClr val="C00000"/>
                </a:solidFill>
              </a:rPr>
              <a:t>Hujayra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tarixi</a:t>
            </a:r>
            <a:r>
              <a:rPr lang="en-US" sz="3200" dirty="0">
                <a:solidFill>
                  <a:srgbClr val="4E3B30"/>
                </a:solidFill>
              </a:rPr>
              <a:t/>
            </a:r>
            <a:br>
              <a:rPr lang="en-US" sz="3200" dirty="0">
                <a:solidFill>
                  <a:srgbClr val="4E3B3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Latn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Аmitоzni 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1841 yili хаyvоnlаrdа </a:t>
            </a:r>
            <a:r>
              <a:rPr lang="uz-Latn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Rеmаk 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o’simlik­lаrdа 1882 yili </a:t>
            </a:r>
            <a:r>
              <a:rPr lang="uz-Latn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Strаsburgеrlаr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kаshf qilgаnlаr. Strаsburgеr 1875 yili o’simlik hujаyrаlаridа mitоzni sistеmаli isbоtlаb bеrdi. Nеmis embriоlоgi </a:t>
            </a:r>
            <a:r>
              <a:rPr lang="uz-Latn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V. Ru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bаrchа o’simliklаr bilаn хаyvоnlаr hujаyrаsining bo’linishi umumiy ekаnligini isbоtlаb bеrdi. </a:t>
            </a:r>
            <a:r>
              <a:rPr lang="uz-Latn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Strаsburgеr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1884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yili 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prоfаzа, mеtаfаzа, аnаfаzа tеrminini </a:t>
            </a:r>
            <a:r>
              <a:rPr lang="uz-Latn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Lаuаzе, Gеydеngаyn 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esа 1894 yili tеlоfаzа tеrminini fаn­gа kiritdilаr</a:t>
            </a:r>
            <a:r>
              <a:rPr lang="uz-Latn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1884 yildа </a:t>
            </a:r>
            <a:r>
              <a:rPr lang="uz-Latn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Vаn Bеnеdеn 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rеduksiоn bo’linish (mеyоz)ni kаshf qildi. </a:t>
            </a:r>
            <a:r>
              <a:rPr lang="uz-Latn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Fоrmеr vа Mur 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esа bu tеrminni 1905 yili fаngа kiritdi.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183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en-US" sz="3200" b="1" cap="none" dirty="0" err="1" smtClean="0">
                <a:solidFill>
                  <a:srgbClr val="C00000"/>
                </a:solidFill>
                <a:effectLst/>
                <a:latin typeface="Franklin Gothic Book"/>
                <a:ea typeface="+mn-ea"/>
                <a:cs typeface="+mn-cs"/>
              </a:rPr>
              <a:t>Sitoloiya</a:t>
            </a:r>
            <a:r>
              <a:rPr lang="en-US" sz="3200" b="1" cap="none" dirty="0" smtClean="0">
                <a:solidFill>
                  <a:srgbClr val="C00000"/>
                </a:solidFill>
                <a:effectLst/>
                <a:latin typeface="Franklin Gothic Book"/>
                <a:ea typeface="+mn-ea"/>
                <a:cs typeface="+mn-cs"/>
              </a:rPr>
              <a:t> </a:t>
            </a:r>
            <a:r>
              <a:rPr lang="en-US" sz="3200" b="1" cap="none" dirty="0" err="1">
                <a:solidFill>
                  <a:srgbClr val="C00000"/>
                </a:solidFill>
                <a:effectLst/>
                <a:latin typeface="Franklin Gothic Book"/>
                <a:ea typeface="+mn-ea"/>
                <a:cs typeface="+mn-cs"/>
              </a:rPr>
              <a:t>metodlari</a:t>
            </a:r>
            <a:r>
              <a:rPr lang="ru-RU" sz="3200" b="1" cap="none" dirty="0">
                <a:solidFill>
                  <a:srgbClr val="C00000"/>
                </a:solidFill>
                <a:effectLst/>
                <a:latin typeface="Franklin Gothic Book"/>
                <a:ea typeface="+mn-ea"/>
                <a:cs typeface="+mn-cs"/>
              </a:rPr>
              <a:t/>
            </a:r>
            <a:br>
              <a:rPr lang="ru-RU" sz="3200" b="1" cap="none" dirty="0">
                <a:solidFill>
                  <a:srgbClr val="C00000"/>
                </a:solidFill>
                <a:effectLst/>
                <a:latin typeface="Franklin Gothic Book"/>
                <a:ea typeface="+mn-ea"/>
                <a:cs typeface="+mn-cs"/>
              </a:rPr>
            </a:b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Mikroskopiya-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metodlardan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z-Latn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MBR1, MBR3, MBI6, MBI11, MVBG, MBY3, MBI15, MЕ51, MBS1", MBS2, </a:t>
            </a:r>
            <a:r>
              <a:rPr lang="uz-Latn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MBS3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MR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Еrgаvаl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Аmpivаl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Biоlаm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70»,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qоrа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fоndаgi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yorug’lik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mikroskopidan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fаzо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оntrаstli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 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intеrfrеnsiоn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fluоrеssеnt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pоlyarizаsiоn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ul’trаbinаfshа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elеk­trоn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mikrоskоplаr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24826"/>
            <a:ext cx="1296143" cy="2967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9" y="3624826"/>
            <a:ext cx="2080188" cy="2967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7762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altami.ru/assets/images/articles/microscope_18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91225" y="3876675"/>
            <a:ext cx="24003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2" descr="C:\Users\Алла\Downloads\0023-023-Antoni-van-Levenguk-1632-17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3338"/>
            <a:ext cx="2495550" cy="2781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Объект 2"/>
          <p:cNvSpPr txBox="1">
            <a:spLocks/>
          </p:cNvSpPr>
          <p:nvPr/>
        </p:nvSpPr>
        <p:spPr bwMode="auto">
          <a:xfrm>
            <a:off x="2716213" y="260350"/>
            <a:ext cx="4968875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ru-RU" sz="1600">
                <a:latin typeface="Times New Roman" pitchFamily="18" charset="0"/>
              </a:rPr>
              <a:t>   Антони ван Левенгук (1632 – 1723). Нидерландский натуралист, один из основоположников научной микроскопии. За всю жизнь изготовил около 250 линз, добившись в конце концов увеличения в </a:t>
            </a:r>
            <a:r>
              <a:rPr lang="ru-RU" sz="1600">
                <a:solidFill>
                  <a:srgbClr val="C00000"/>
                </a:solidFill>
                <a:latin typeface="Times New Roman" pitchFamily="18" charset="0"/>
              </a:rPr>
              <a:t>150-300 раз</a:t>
            </a:r>
            <a:r>
              <a:rPr lang="ru-RU" sz="1600">
                <a:latin typeface="Times New Roman" pitchFamily="18" charset="0"/>
              </a:rPr>
              <a:t>. С их помощью в 1673 первым из людей наблюдал и зарисовал микробов. </a:t>
            </a:r>
          </a:p>
        </p:txBody>
      </p:sp>
      <p:pic>
        <p:nvPicPr>
          <p:cNvPr id="5125" name="Picture 6" descr="http://upload.wikimedia.org/wikipedia/commons/thumb/f/f1/Hooke_Microscope-03000276-FIG-4.jpg/220px-Hooke_Microscope-03000276-FIG-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72388" y="1125538"/>
            <a:ext cx="1535112" cy="240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Прямоугольник 1"/>
          <p:cNvSpPr>
            <a:spLocks noChangeArrowheads="1"/>
          </p:cNvSpPr>
          <p:nvPr/>
        </p:nvSpPr>
        <p:spPr bwMode="auto">
          <a:xfrm>
            <a:off x="7639050" y="3533775"/>
            <a:ext cx="15033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/>
              <a:t>Микроскоп Гука</a:t>
            </a:r>
          </a:p>
        </p:txBody>
      </p:sp>
      <p:pic>
        <p:nvPicPr>
          <p:cNvPr id="5127" name="Picture 2" descr="Микроскоп 1751 года. Современный световой микроскоп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835275"/>
            <a:ext cx="5076825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Pictures\Шаблоны для презентаций\апне.jpg"/>
          <p:cNvPicPr>
            <a:picLocks noChangeAspect="1" noChangeArrowheads="1"/>
          </p:cNvPicPr>
          <p:nvPr/>
        </p:nvPicPr>
        <p:blipFill>
          <a:blip r:embed="rId2" cstate="print"/>
          <a:srcRect b="27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2" name="Picture 6" descr="http://www.otoys.ru/picturesNew/eastcolight/b_7102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3501008"/>
            <a:ext cx="2267744" cy="340161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3347864" y="1196752"/>
            <a:ext cx="4896544" cy="489654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796" name="Picture 4" descr="http://t9.tech777.com/tech777.com/ProductPictures/500x500/4/p_7768_Chinavasion-CVEDM-MC01-1-mn2.JPG.thumb_500x5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268760"/>
            <a:ext cx="4762500" cy="4752528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347864" y="6165304"/>
            <a:ext cx="27682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u="none" strike="noStrike" dirty="0" smtClean="0"/>
              <a:t>Электронный микроскоп</a:t>
            </a:r>
            <a:endParaRPr lang="ru-RU" b="1" i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423036" y="260648"/>
            <a:ext cx="647523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ВИДЫ  МИКРОСКОПОВ</a:t>
            </a:r>
            <a:endParaRPr lang="ru-RU" sz="4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Pictures\Шаблоны для презентаций\апне.jpg"/>
          <p:cNvPicPr>
            <a:picLocks noChangeAspect="1" noChangeArrowheads="1"/>
          </p:cNvPicPr>
          <p:nvPr/>
        </p:nvPicPr>
        <p:blipFill>
          <a:blip r:embed="rId2" cstate="print"/>
          <a:srcRect b="27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2" name="Picture 6" descr="http://www.otoys.ru/picturesNew/eastcolight/b_7102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3501008"/>
            <a:ext cx="2267744" cy="340161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3347864" y="1484784"/>
            <a:ext cx="5184576" cy="489654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4818" name="Picture 2" descr="http://sdelanounas.ru/images/img/lh6.googleusercontent.com/x400_-5Fn2ko4TBB4_TjpXhtUZWfI_AAAAAAAAADA_tGTWkNSyf2I_img_91_105.png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556792"/>
            <a:ext cx="5079038" cy="475252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347864" y="6381328"/>
            <a:ext cx="38520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u="none" strike="noStrike" dirty="0" smtClean="0"/>
              <a:t>Сканирующий зондовый микроскоп</a:t>
            </a:r>
            <a:endParaRPr lang="ru-RU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423036" y="260648"/>
            <a:ext cx="647523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ВИДЫ  МИКРОСКОПОВ</a:t>
            </a:r>
            <a:endParaRPr lang="ru-RU" sz="4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Pictures\Шаблоны для презентаций\апне.jpg"/>
          <p:cNvPicPr>
            <a:picLocks noChangeAspect="1" noChangeArrowheads="1"/>
          </p:cNvPicPr>
          <p:nvPr/>
        </p:nvPicPr>
        <p:blipFill>
          <a:blip r:embed="rId2" cstate="print"/>
          <a:srcRect b="27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2" name="Picture 6" descr="http://www.otoys.ru/picturesNew/eastcolight/b_7102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3501008"/>
            <a:ext cx="2267744" cy="340161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5842" name="Picture 2" descr="http://www.mbs10.ru/images/mikroskop/ren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268760"/>
            <a:ext cx="3960440" cy="521437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139952" y="1268760"/>
            <a:ext cx="3960440" cy="518457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139952" y="6488668"/>
            <a:ext cx="3060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u="none" strike="noStrike" dirty="0" smtClean="0"/>
              <a:t>Рентгеновские микроскопы</a:t>
            </a:r>
            <a:endParaRPr lang="ru-RU" b="1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423036" y="260648"/>
            <a:ext cx="647523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ВИДЫ  МИКРОСКОПОВ</a:t>
            </a:r>
            <a:endParaRPr lang="ru-RU" sz="4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Pictures\Шаблоны для презентаций\апне.jpg"/>
          <p:cNvPicPr>
            <a:picLocks noChangeAspect="1" noChangeArrowheads="1"/>
          </p:cNvPicPr>
          <p:nvPr/>
        </p:nvPicPr>
        <p:blipFill>
          <a:blip r:embed="rId2" cstate="print"/>
          <a:srcRect b="27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2" name="Picture 6" descr="http://www.otoys.ru/picturesNew/eastcolight/b_7102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3501008"/>
            <a:ext cx="2267744" cy="340161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139952" y="1268760"/>
            <a:ext cx="3960440" cy="518457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6866" name="Picture 2" descr="http://3y-glaz.ru/wp-content/uploads/2013/07/12-07-2013-16-00-51-20dced0a07748dc088259b11c571b1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59" y="1340768"/>
            <a:ext cx="3744417" cy="504056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423036" y="260648"/>
            <a:ext cx="647523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ВИДЫ  МИКРОСКОПОВ</a:t>
            </a:r>
            <a:endParaRPr lang="ru-RU" sz="4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79712" y="6167045"/>
            <a:ext cx="5760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Дифференциальны</a:t>
            </a:r>
            <a:br>
              <a:rPr lang="ru-RU" b="1" i="1" dirty="0" smtClean="0"/>
            </a:br>
            <a:r>
              <a:rPr lang="ru-RU" b="1" i="1" dirty="0" smtClean="0"/>
              <a:t>интерференционно-контрастны микроскоп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450"/>
            <a:ext cx="9144000" cy="7937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smtClean="0">
                <a:solidFill>
                  <a:srgbClr val="FF0000"/>
                </a:solidFill>
              </a:rPr>
              <a:t>Устройство светового микроскопа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435600" y="1268413"/>
            <a:ext cx="3384550" cy="4824412"/>
          </a:xfrm>
        </p:spPr>
        <p:txBody>
          <a:bodyPr/>
          <a:lstStyle/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Основание микроскопа</a:t>
            </a:r>
          </a:p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Тубусодержатель</a:t>
            </a:r>
          </a:p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Тубус</a:t>
            </a:r>
          </a:p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Окуляр (чаще ×7)</a:t>
            </a:r>
          </a:p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Револьвер микроскопа</a:t>
            </a:r>
          </a:p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Объективы</a:t>
            </a:r>
          </a:p>
          <a:p>
            <a:pPr marL="904875" lvl="2" indent="-508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</a:pPr>
            <a:r>
              <a:rPr lang="ru-RU" sz="1800" smtClean="0">
                <a:latin typeface="Times New Roman" pitchFamily="18" charset="0"/>
              </a:rPr>
              <a:t>а) сухие: ×8, ×20, ×40</a:t>
            </a:r>
          </a:p>
          <a:p>
            <a:pPr marL="904875" lvl="2" indent="-508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</a:pPr>
            <a:r>
              <a:rPr lang="ru-RU" sz="1800" smtClean="0">
                <a:latin typeface="Times New Roman" pitchFamily="18" charset="0"/>
              </a:rPr>
              <a:t>б) иммерсионный ×90</a:t>
            </a:r>
          </a:p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Предметный столик</a:t>
            </a:r>
          </a:p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Конденсор</a:t>
            </a:r>
          </a:p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Макрометрический винт</a:t>
            </a:r>
          </a:p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Микрометрический винт</a:t>
            </a:r>
          </a:p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Винт конденсора</a:t>
            </a:r>
          </a:p>
          <a:p>
            <a:pPr marL="266700" indent="-266700" algn="l" defTabSz="808038" eaLnBrk="1" hangingPunct="1">
              <a:lnSpc>
                <a:spcPct val="80000"/>
              </a:lnSpc>
              <a:spcBef>
                <a:spcPct val="0"/>
              </a:spcBef>
              <a:spcAft>
                <a:spcPct val="40000"/>
              </a:spcAft>
              <a:buFontTx/>
              <a:buAutoNum type="arabicPeriod"/>
            </a:pPr>
            <a:r>
              <a:rPr lang="ru-RU" sz="1800" smtClean="0">
                <a:latin typeface="Times New Roman" pitchFamily="18" charset="0"/>
              </a:rPr>
              <a:t>Зеркало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5949950"/>
            <a:ext cx="91090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sz="1800">
                <a:solidFill>
                  <a:srgbClr val="FF0000"/>
                </a:solidFill>
                <a:latin typeface="Times New Roman" pitchFamily="18" charset="0"/>
              </a:rPr>
              <a:t>Общее увеличение микроскопа = увеличение объектива </a:t>
            </a:r>
            <a:r>
              <a:rPr lang="ru-RU" sz="1800">
                <a:solidFill>
                  <a:srgbClr val="FF0000"/>
                </a:solidFill>
                <a:latin typeface="Times New Roman" pitchFamily="18" charset="0"/>
                <a:cs typeface="Arial" charset="0"/>
              </a:rPr>
              <a:t>× </a:t>
            </a:r>
            <a:r>
              <a:rPr lang="ru-RU" sz="1800">
                <a:solidFill>
                  <a:srgbClr val="FF0000"/>
                </a:solidFill>
                <a:latin typeface="Times New Roman" pitchFamily="18" charset="0"/>
              </a:rPr>
              <a:t>увеличение окуляра </a:t>
            </a:r>
          </a:p>
        </p:txBody>
      </p:sp>
      <p:pic>
        <p:nvPicPr>
          <p:cNvPr id="26631" name="Picture 11" descr="Картинка 112 из 29037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1557338"/>
            <a:ext cx="3333750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2" name="Line 12"/>
          <p:cNvSpPr>
            <a:spLocks noChangeShapeType="1"/>
          </p:cNvSpPr>
          <p:nvPr/>
        </p:nvSpPr>
        <p:spPr bwMode="auto">
          <a:xfrm>
            <a:off x="2987675" y="4149725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33" name="Line 13"/>
          <p:cNvSpPr>
            <a:spLocks noChangeShapeType="1"/>
          </p:cNvSpPr>
          <p:nvPr/>
        </p:nvSpPr>
        <p:spPr bwMode="auto">
          <a:xfrm>
            <a:off x="3492500" y="4149725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34" name="Line 15"/>
          <p:cNvSpPr>
            <a:spLocks noChangeShapeType="1"/>
          </p:cNvSpPr>
          <p:nvPr/>
        </p:nvSpPr>
        <p:spPr bwMode="auto">
          <a:xfrm>
            <a:off x="539750" y="4005263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35" name="Freeform 16"/>
          <p:cNvSpPr>
            <a:spLocks/>
          </p:cNvSpPr>
          <p:nvPr/>
        </p:nvSpPr>
        <p:spPr bwMode="auto">
          <a:xfrm>
            <a:off x="1555750" y="4437063"/>
            <a:ext cx="568325" cy="981075"/>
          </a:xfrm>
          <a:custGeom>
            <a:avLst/>
            <a:gdLst>
              <a:gd name="T0" fmla="*/ 902216027 w 358"/>
              <a:gd name="T1" fmla="*/ 0 h 618"/>
              <a:gd name="T2" fmla="*/ 0 w 358"/>
              <a:gd name="T3" fmla="*/ 1557456344 h 618"/>
              <a:gd name="T4" fmla="*/ 0 60000 65536"/>
              <a:gd name="T5" fmla="*/ 0 60000 65536"/>
              <a:gd name="T6" fmla="*/ 0 w 358"/>
              <a:gd name="T7" fmla="*/ 0 h 618"/>
              <a:gd name="T8" fmla="*/ 358 w 358"/>
              <a:gd name="T9" fmla="*/ 618 h 61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58" h="618">
                <a:moveTo>
                  <a:pt x="358" y="0"/>
                </a:moveTo>
                <a:lnTo>
                  <a:pt x="0" y="618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36" name="Line 17"/>
          <p:cNvSpPr>
            <a:spLocks noChangeShapeType="1"/>
          </p:cNvSpPr>
          <p:nvPr/>
        </p:nvSpPr>
        <p:spPr bwMode="auto">
          <a:xfrm>
            <a:off x="3563938" y="4581525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37" name="Line 18"/>
          <p:cNvSpPr>
            <a:spLocks noChangeShapeType="1"/>
          </p:cNvSpPr>
          <p:nvPr/>
        </p:nvSpPr>
        <p:spPr bwMode="auto">
          <a:xfrm>
            <a:off x="3348038" y="3213100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38" name="Text Box 19"/>
          <p:cNvSpPr txBox="1">
            <a:spLocks noChangeArrowheads="1"/>
          </p:cNvSpPr>
          <p:nvPr/>
        </p:nvSpPr>
        <p:spPr bwMode="auto">
          <a:xfrm>
            <a:off x="4356100" y="43656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1</a:t>
            </a:r>
          </a:p>
        </p:txBody>
      </p:sp>
      <p:sp>
        <p:nvSpPr>
          <p:cNvPr id="26639" name="Text Box 20"/>
          <p:cNvSpPr txBox="1">
            <a:spLocks noChangeArrowheads="1"/>
          </p:cNvSpPr>
          <p:nvPr/>
        </p:nvSpPr>
        <p:spPr bwMode="auto">
          <a:xfrm>
            <a:off x="4356100" y="299720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2</a:t>
            </a:r>
          </a:p>
        </p:txBody>
      </p:sp>
      <p:sp>
        <p:nvSpPr>
          <p:cNvPr id="26640" name="Line 21"/>
          <p:cNvSpPr>
            <a:spLocks noChangeShapeType="1"/>
          </p:cNvSpPr>
          <p:nvPr/>
        </p:nvSpPr>
        <p:spPr bwMode="auto">
          <a:xfrm>
            <a:off x="2411413" y="2349500"/>
            <a:ext cx="1873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41" name="Text Box 22"/>
          <p:cNvSpPr txBox="1">
            <a:spLocks noChangeArrowheads="1"/>
          </p:cNvSpPr>
          <p:nvPr/>
        </p:nvSpPr>
        <p:spPr bwMode="auto">
          <a:xfrm>
            <a:off x="4356100" y="213360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3</a:t>
            </a:r>
          </a:p>
        </p:txBody>
      </p:sp>
      <p:sp>
        <p:nvSpPr>
          <p:cNvPr id="26642" name="Line 23"/>
          <p:cNvSpPr>
            <a:spLocks noChangeShapeType="1"/>
          </p:cNvSpPr>
          <p:nvPr/>
        </p:nvSpPr>
        <p:spPr bwMode="auto">
          <a:xfrm>
            <a:off x="2987675" y="1773238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43" name="Text Box 24"/>
          <p:cNvSpPr txBox="1">
            <a:spLocks noChangeArrowheads="1"/>
          </p:cNvSpPr>
          <p:nvPr/>
        </p:nvSpPr>
        <p:spPr bwMode="auto">
          <a:xfrm>
            <a:off x="4356100" y="1557338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4</a:t>
            </a:r>
          </a:p>
        </p:txBody>
      </p:sp>
      <p:sp>
        <p:nvSpPr>
          <p:cNvPr id="26644" name="Line 25"/>
          <p:cNvSpPr>
            <a:spLocks noChangeShapeType="1"/>
          </p:cNvSpPr>
          <p:nvPr/>
        </p:nvSpPr>
        <p:spPr bwMode="auto">
          <a:xfrm>
            <a:off x="611188" y="2924175"/>
            <a:ext cx="10810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45" name="Line 26"/>
          <p:cNvSpPr>
            <a:spLocks noChangeShapeType="1"/>
          </p:cNvSpPr>
          <p:nvPr/>
        </p:nvSpPr>
        <p:spPr bwMode="auto">
          <a:xfrm>
            <a:off x="611188" y="3284538"/>
            <a:ext cx="12239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46" name="Text Box 27"/>
          <p:cNvSpPr txBox="1">
            <a:spLocks noChangeArrowheads="1"/>
          </p:cNvSpPr>
          <p:nvPr/>
        </p:nvSpPr>
        <p:spPr bwMode="auto">
          <a:xfrm>
            <a:off x="179388" y="270827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5</a:t>
            </a:r>
          </a:p>
        </p:txBody>
      </p:sp>
      <p:sp>
        <p:nvSpPr>
          <p:cNvPr id="26647" name="Text Box 28"/>
          <p:cNvSpPr txBox="1">
            <a:spLocks noChangeArrowheads="1"/>
          </p:cNvSpPr>
          <p:nvPr/>
        </p:nvSpPr>
        <p:spPr bwMode="auto">
          <a:xfrm>
            <a:off x="179388" y="3068638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6</a:t>
            </a:r>
          </a:p>
        </p:txBody>
      </p:sp>
      <p:sp>
        <p:nvSpPr>
          <p:cNvPr id="26648" name="Line 29"/>
          <p:cNvSpPr>
            <a:spLocks noChangeShapeType="1"/>
          </p:cNvSpPr>
          <p:nvPr/>
        </p:nvSpPr>
        <p:spPr bwMode="auto">
          <a:xfrm>
            <a:off x="611188" y="3573463"/>
            <a:ext cx="12239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49" name="Text Box 30"/>
          <p:cNvSpPr txBox="1">
            <a:spLocks noChangeArrowheads="1"/>
          </p:cNvSpPr>
          <p:nvPr/>
        </p:nvSpPr>
        <p:spPr bwMode="auto">
          <a:xfrm>
            <a:off x="179388" y="34290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7</a:t>
            </a:r>
          </a:p>
        </p:txBody>
      </p:sp>
      <p:sp>
        <p:nvSpPr>
          <p:cNvPr id="26650" name="Text Box 31"/>
          <p:cNvSpPr txBox="1">
            <a:spLocks noChangeArrowheads="1"/>
          </p:cNvSpPr>
          <p:nvPr/>
        </p:nvSpPr>
        <p:spPr bwMode="auto">
          <a:xfrm>
            <a:off x="179388" y="3789363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8</a:t>
            </a:r>
          </a:p>
        </p:txBody>
      </p:sp>
      <p:sp>
        <p:nvSpPr>
          <p:cNvPr id="26651" name="Text Box 32"/>
          <p:cNvSpPr txBox="1">
            <a:spLocks noChangeArrowheads="1"/>
          </p:cNvSpPr>
          <p:nvPr/>
        </p:nvSpPr>
        <p:spPr bwMode="auto">
          <a:xfrm>
            <a:off x="3348038" y="54451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9</a:t>
            </a:r>
          </a:p>
        </p:txBody>
      </p:sp>
      <p:sp>
        <p:nvSpPr>
          <p:cNvPr id="26652" name="Text Box 33"/>
          <p:cNvSpPr txBox="1">
            <a:spLocks noChangeArrowheads="1"/>
          </p:cNvSpPr>
          <p:nvPr/>
        </p:nvSpPr>
        <p:spPr bwMode="auto">
          <a:xfrm>
            <a:off x="2771775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10</a:t>
            </a:r>
          </a:p>
        </p:txBody>
      </p:sp>
      <p:sp>
        <p:nvSpPr>
          <p:cNvPr id="26653" name="Freeform 34"/>
          <p:cNvSpPr>
            <a:spLocks/>
          </p:cNvSpPr>
          <p:nvPr/>
        </p:nvSpPr>
        <p:spPr bwMode="auto">
          <a:xfrm>
            <a:off x="2286000" y="4292600"/>
            <a:ext cx="269875" cy="1154113"/>
          </a:xfrm>
          <a:custGeom>
            <a:avLst/>
            <a:gdLst>
              <a:gd name="T0" fmla="*/ 428426607 w 170"/>
              <a:gd name="T1" fmla="*/ 0 h 727"/>
              <a:gd name="T2" fmla="*/ 0 w 170"/>
              <a:gd name="T3" fmla="*/ 1832155360 h 727"/>
              <a:gd name="T4" fmla="*/ 0 60000 65536"/>
              <a:gd name="T5" fmla="*/ 0 60000 65536"/>
              <a:gd name="T6" fmla="*/ 0 w 170"/>
              <a:gd name="T7" fmla="*/ 0 h 727"/>
              <a:gd name="T8" fmla="*/ 170 w 170"/>
              <a:gd name="T9" fmla="*/ 727 h 72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70" h="727">
                <a:moveTo>
                  <a:pt x="170" y="0"/>
                </a:moveTo>
                <a:lnTo>
                  <a:pt x="0" y="72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54" name="Text Box 35"/>
          <p:cNvSpPr txBox="1">
            <a:spLocks noChangeArrowheads="1"/>
          </p:cNvSpPr>
          <p:nvPr/>
        </p:nvSpPr>
        <p:spPr bwMode="auto">
          <a:xfrm>
            <a:off x="1979613" y="543877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11</a:t>
            </a:r>
          </a:p>
        </p:txBody>
      </p:sp>
      <p:sp>
        <p:nvSpPr>
          <p:cNvPr id="26655" name="Text Box 36"/>
          <p:cNvSpPr txBox="1">
            <a:spLocks noChangeArrowheads="1"/>
          </p:cNvSpPr>
          <p:nvPr/>
        </p:nvSpPr>
        <p:spPr bwMode="auto">
          <a:xfrm>
            <a:off x="125888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1800"/>
              <a:t>12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cap="none" dirty="0" err="1">
                <a:solidFill>
                  <a:srgbClr val="C00000"/>
                </a:solidFill>
                <a:effectLst/>
                <a:latin typeface="Franklin Gothic Book"/>
              </a:rPr>
              <a:t>Sitoloiya</a:t>
            </a:r>
            <a:r>
              <a:rPr lang="en-US" sz="4000" b="1" cap="none" dirty="0">
                <a:solidFill>
                  <a:srgbClr val="C00000"/>
                </a:solidFill>
                <a:effectLst/>
                <a:latin typeface="Franklin Gothic Book"/>
              </a:rPr>
              <a:t> </a:t>
            </a:r>
            <a:r>
              <a:rPr lang="en-US" sz="4000" b="1" cap="none" dirty="0" err="1">
                <a:solidFill>
                  <a:srgbClr val="C00000"/>
                </a:solidFill>
                <a:effectLst/>
                <a:latin typeface="Franklin Gothic Book"/>
              </a:rPr>
              <a:t>metodlari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2.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Sitоfizik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tеkshirish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mеtоdlаri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Rеntgеnstrukturа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аnаlizi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mеtоd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rеntgеn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nurlаri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yordаmidа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rgаnik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Оrgаnik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kristаllаrni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оqsil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mоlеkulаlаrining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nuklеin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kislоtа­lаr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аtоmini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shuningdеk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gеmоglоbin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miоglоbin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DNK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kоllаgеn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bоshqаlаrning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mоlеkulyar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o’rgаnishdа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kеng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qo’llаnilmоqdа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Sitоlоgik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оb’еktlаrni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o’rgаnishdа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fluоrеssеnt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lyuminеssеnt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mikrоskоplаr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hаm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qo’llаnilаdi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Rаdiоаvtоgrаfiya</a:t>
            </a:r>
            <a:r>
              <a:rPr lang="uz-Latn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sitохimiyaning muhim mеtоdlаridаn biri bo’lib, rаdiоаktiv izоtоplаrning qo’llаnilishigа аsоslаngаn. Bu mеtоd bilаn оqsillаr, nuklеin kislоtаlаr biоsintеzi hujаyrа qоbig’ining o’tkаzuvchаnligi, hujаyrаdа mоddаlаr to’plаnishi o’rgаnilаdi</a:t>
            </a:r>
            <a:r>
              <a:rPr lang="uz-Latn-UZ" sz="2000" dirty="0"/>
              <a:t>. </a:t>
            </a:r>
            <a:endParaRPr lang="en-US" sz="2000" dirty="0" smtClean="0"/>
          </a:p>
          <a:p>
            <a:pPr marL="0" indent="0" algn="just">
              <a:buNone/>
            </a:pP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3.</a:t>
            </a:r>
            <a:r>
              <a:rPr lang="uz-Latn-UZ" sz="2000" dirty="0"/>
              <a:t> </a:t>
            </a:r>
            <a:r>
              <a:rPr lang="uz-Latn-UZ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Ultrаstrukturа ni   tеkshirish    mеtоdlаri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z-Latn-UZ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Pоlyarizаsiеy</a:t>
            </a:r>
            <a:r>
              <a:rPr lang="uz-Latn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mikrоskоp yordаmidа hujаyrа strukturа sidаgi bаrchа kоmpоnеntlаrni jumlаdаn, miоfibrilаlаri, ахrоmаtin iplаrini epitеliy hujаyrаlаrining tеbrаnuvchi kiprikchаlаrini kuzаtishvа o’rgаnish mumkin. </a:t>
            </a:r>
            <a:r>
              <a:rPr lang="en-US" sz="20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</a:t>
            </a:r>
            <a:r>
              <a:rPr lang="en-US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Muzlatib</a:t>
            </a:r>
            <a:r>
              <a:rPr lang="en-US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chiqarib</a:t>
            </a:r>
            <a:r>
              <a:rPr lang="en-US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tashlash</a:t>
            </a:r>
            <a:r>
              <a:rPr lang="en-US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157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cap="none" dirty="0" err="1">
                <a:solidFill>
                  <a:srgbClr val="C00000"/>
                </a:solidFill>
                <a:effectLst/>
                <a:latin typeface="Franklin Gothic Book"/>
              </a:rPr>
              <a:t>Sitoloiya</a:t>
            </a:r>
            <a:r>
              <a:rPr lang="en-US" sz="4000" b="1" cap="none" dirty="0">
                <a:solidFill>
                  <a:srgbClr val="C00000"/>
                </a:solidFill>
                <a:effectLst/>
                <a:latin typeface="Franklin Gothic Book"/>
              </a:rPr>
              <a:t> </a:t>
            </a:r>
            <a:r>
              <a:rPr lang="en-US" sz="4000" b="1" cap="none" dirty="0" err="1">
                <a:solidFill>
                  <a:srgbClr val="C00000"/>
                </a:solidFill>
                <a:effectLst/>
                <a:latin typeface="Franklin Gothic Book"/>
              </a:rPr>
              <a:t>metodlari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buClr>
                <a:srgbClr val="F0A22E"/>
              </a:buClr>
              <a:buNone/>
            </a:pPr>
            <a:r>
              <a:rPr lang="en-US" sz="1900" b="1" i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4</a:t>
            </a:r>
            <a:r>
              <a:rPr lang="en-US" sz="1900" b="1" i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00" b="1" i="1" dirty="0" err="1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Bioximiyaviy</a:t>
            </a:r>
            <a:r>
              <a:rPr lang="en-US" sz="1900" b="1" i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i="1" dirty="0" err="1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1900" b="1" i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i="1" dirty="0" err="1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metodlari</a:t>
            </a:r>
            <a:r>
              <a:rPr lang="en-US" sz="1900" b="1" i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Cyrl-UZ" sz="1900" dirty="0">
                <a:solidFill>
                  <a:srgbClr val="4E3B30"/>
                </a:solidFill>
              </a:rPr>
              <a:t> </a:t>
            </a:r>
            <a:r>
              <a:rPr lang="uz-Cyrl-UZ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mеtоd yordаmidа hujаyrаdаgi аn</a:t>
            </a:r>
            <a:r>
              <a:rPr lang="en-US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z-Cyrl-UZ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rgаnik  vа </a:t>
            </a:r>
            <a:r>
              <a:rPr lang="en-US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z-Cyrl-UZ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rgаnik  mоddаlаrni аniqlаsh mumkin.</a:t>
            </a:r>
            <a:r>
              <a:rPr lang="en-US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</a:t>
            </a:r>
            <a:r>
              <a:rPr lang="en-US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metodlarga</a:t>
            </a:r>
            <a:r>
              <a:rPr lang="en-US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z-Cyrl-UZ" sz="19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Miqdоriy аnаliz mеtоdi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Аjrаtilgаn hujаyrа strukturа sini o’rgаnish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mеtо­di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just">
              <a:buClr>
                <a:srgbClr val="F0A22E"/>
              </a:buClr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gomagenatlarni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fraksiyalash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Ultrasentrafuga</a:t>
            </a:r>
            <a:endParaRPr lang="en-US" sz="20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F0A22E"/>
              </a:buClr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Sitoximyaviy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oldiga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strukturasininig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qo’yadi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just">
              <a:buClr>
                <a:srgbClr val="F0A22E"/>
              </a:buClr>
              <a:buNone/>
            </a:pP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hujayralarni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metodlari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tarmoqlarga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to’qimalar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kulturasi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klonini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to’qimalarni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o’stirish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hujayralarni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bo’yash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just">
              <a:buClr>
                <a:srgbClr val="F0A22E"/>
              </a:buClr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Mikrokinosyomka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just">
              <a:buClr>
                <a:srgbClr val="F0A22E"/>
              </a:buClr>
              <a:buNone/>
            </a:pP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9.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Mikroxirurgiya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endParaRPr lang="en-US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136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cap="none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</a:t>
            </a:r>
            <a:r>
              <a:rPr lang="en-US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cap="none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cap="none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endParaRPr lang="ru-RU" b="1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6792"/>
            <a:ext cx="8686800" cy="4525963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Sitologiya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solindi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boshlangan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514350" indent="-514350" algn="just">
              <a:buAutoNum type="arabicPeriod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Hujayraviy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shakillarning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xillari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514350" indent="-514350" algn="just">
              <a:buAutoNum type="arabicPeriod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Viruslar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sitologiyaning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ob’ekti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qatoriga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kiradimi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Ha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Yo’q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Izohlang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buAutoNum type="arabicPeriod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Birinch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kashf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514350" indent="-514350" algn="just">
              <a:buAutoNum type="arabicPeriod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martda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yadrоni </a:t>
            </a:r>
            <a:r>
              <a:rPr lang="uz-Latn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ko’rishgа muvаffаk </a:t>
            </a:r>
            <a:r>
              <a:rPr lang="uz-Latn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 algn="just">
              <a:buNone/>
            </a:pP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A.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A.Levinguk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B. R. Broun</a:t>
            </a:r>
          </a:p>
          <a:p>
            <a:pPr marL="0" indent="0" algn="just"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C.</a:t>
            </a:r>
            <a:r>
              <a:rPr lang="uz-Latn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Kаspаr Fridriх   </a:t>
            </a:r>
            <a:r>
              <a:rPr lang="uz-Latn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Vоl’fdir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D. </a:t>
            </a:r>
            <a:r>
              <a:rPr lang="uz-Latn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Gоfmеystr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E. </a:t>
            </a:r>
            <a:r>
              <a:rPr lang="uz-Latn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Vеndа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661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cap="none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</a:t>
            </a:r>
            <a:r>
              <a:rPr lang="en-US" b="1" cap="none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cap="none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cap="none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cap="none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Epigenez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asoschisi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F0A22E"/>
              </a:buClr>
              <a:buNone/>
            </a:pPr>
            <a:r>
              <a:rPr lang="en-US" sz="1800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A</a:t>
            </a:r>
            <a:r>
              <a:rPr lang="en-US" sz="18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A.Levinguk</a:t>
            </a:r>
            <a:endParaRPr lang="en-US" sz="1800" dirty="0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F0A22E"/>
              </a:buClr>
              <a:buNone/>
            </a:pPr>
            <a:r>
              <a:rPr lang="en-US" sz="18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B. R. Broun</a:t>
            </a:r>
          </a:p>
          <a:p>
            <a:pPr marL="0" lvl="0" indent="0" algn="just">
              <a:buClr>
                <a:srgbClr val="F0A22E"/>
              </a:buClr>
              <a:buNone/>
            </a:pPr>
            <a:r>
              <a:rPr lang="en-US" sz="18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C.</a:t>
            </a:r>
            <a:r>
              <a:rPr lang="uz-Latn-UZ" sz="18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Kаspаr Fridriх   Vоl’fdir</a:t>
            </a:r>
            <a:endParaRPr lang="en-US" sz="1800" dirty="0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F0A22E"/>
              </a:buClr>
              <a:buNone/>
            </a:pPr>
            <a:r>
              <a:rPr lang="en-US" sz="18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D. </a:t>
            </a:r>
            <a:r>
              <a:rPr lang="uz-Latn-UZ" sz="18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Gоfmеystr</a:t>
            </a:r>
            <a:endParaRPr lang="en-US" sz="1800" dirty="0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F0A22E"/>
              </a:buClr>
              <a:buNone/>
            </a:pPr>
            <a:r>
              <a:rPr lang="en-US" sz="18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E. </a:t>
            </a:r>
            <a:r>
              <a:rPr lang="uz-Latn-UZ" sz="18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Vеndа</a:t>
            </a:r>
            <a:endParaRPr lang="en-US" sz="1800" dirty="0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F0A22E"/>
              </a:buClr>
              <a:buNone/>
            </a:pPr>
            <a:r>
              <a:rPr lang="en-US" sz="1800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800" dirty="0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Xromosomaga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 algn="just">
              <a:buNone/>
            </a:pP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A.Levinguk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B. R. Broun</a:t>
            </a:r>
          </a:p>
          <a:p>
            <a:pPr marL="0" indent="0" algn="just"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C.</a:t>
            </a:r>
            <a:r>
              <a:rPr lang="uz-Latn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Kаspаr Fridriх   Vоl’fdir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D. </a:t>
            </a:r>
            <a:r>
              <a:rPr lang="uz-Latn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Gоfmеystr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E. </a:t>
            </a:r>
            <a:r>
              <a:rPr lang="uz-Latn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Vеndа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8.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Sitokinezning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ma’nosi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 algn="just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759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cap="none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</a:t>
            </a:r>
            <a:r>
              <a:rPr lang="en-US" b="1" cap="none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cap="none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cap="none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cap="none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6792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Sitologiya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metodlari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Mikrokinosyomkaning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mikroskop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Хоzirgi zаmоn sitоlоgiya  fаni vаzifаlаri</a:t>
            </a:r>
            <a:r>
              <a:rPr lang="en-US" sz="2000" dirty="0" smtClean="0"/>
              <a:t>?</a:t>
            </a:r>
          </a:p>
          <a:p>
            <a:pPr mar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Sizningcha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sitologiyani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o’rganishda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afzali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izohlang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57169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412</TotalTime>
  <Words>355</Words>
  <Application>Microsoft Office PowerPoint</Application>
  <PresentationFormat>Экран (4:3)</PresentationFormat>
  <Paragraphs>104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Трек</vt:lpstr>
      <vt:lpstr>Слайд 1</vt:lpstr>
      <vt:lpstr>Ko’riladigan masalalar</vt:lpstr>
      <vt:lpstr>Sitologiya predmeti </vt:lpstr>
      <vt:lpstr>Hujayra tarixi </vt:lpstr>
      <vt:lpstr>Hujayra tarixi </vt:lpstr>
      <vt:lpstr>Hujayra tarixi </vt:lpstr>
      <vt:lpstr>Hujayra tarixi </vt:lpstr>
      <vt:lpstr>Hujayra tarixi </vt:lpstr>
      <vt:lpstr>Sitoloiya metodlari </vt:lpstr>
      <vt:lpstr>Слайд 10</vt:lpstr>
      <vt:lpstr>Слайд 11</vt:lpstr>
      <vt:lpstr>Слайд 12</vt:lpstr>
      <vt:lpstr>Слайд 13</vt:lpstr>
      <vt:lpstr>Слайд 14</vt:lpstr>
      <vt:lpstr>Устройство светового микроскопа</vt:lpstr>
      <vt:lpstr>Sitoloiya metodlari</vt:lpstr>
      <vt:lpstr>Sitoloiya metodlari</vt:lpstr>
      <vt:lpstr>Mustahkamlash uchun savollar</vt:lpstr>
      <vt:lpstr>Mustahkamlash uchun savollar</vt:lpstr>
      <vt:lpstr>Mustahkamlash uchun savollar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Nodira</cp:lastModifiedBy>
  <cp:revision>34</cp:revision>
  <dcterms:created xsi:type="dcterms:W3CDTF">2017-09-27T14:03:19Z</dcterms:created>
  <dcterms:modified xsi:type="dcterms:W3CDTF">2018-09-13T03:35:48Z</dcterms:modified>
</cp:coreProperties>
</file>